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Default Extension="doc" ContentType="application/msword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49" autoAdjust="0"/>
  </p:normalViewPr>
  <p:slideViewPr>
    <p:cSldViewPr>
      <p:cViewPr varScale="1">
        <p:scale>
          <a:sx n="102" d="100"/>
          <a:sy n="102" d="100"/>
        </p:scale>
        <p:origin x="-18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UNMR1\Desktop\&#1044;&#1030;&#1040;&#1043;&#1056;&#1040;&#1052;&#1048;%202021\&#1042;&#1080;&#1076;.11%20&#1073;&#1102;&#1076;.&#1088;&#1086;&#1079;&#1074;&#1080;&#1090;&#1082;&#1091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UNMR1\Desktop\&#1044;&#1030;&#1040;&#1043;&#1056;&#1040;&#1052;&#1048;%202021\&#1042;&#1080;&#1076;.12%20&#1073;&#1083;&#1072;&#1075;&#1086;&#1091;&#1089;&#1090;&#1088;&#1110;&#1081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UNMR1\Desktop\&#1044;&#1030;&#1040;&#1043;&#1056;&#1040;&#1052;&#1048;%202021\&#1042;&#1080;&#1076;.13%20&#1088;&#1077;&#1084;&#1086;&#1085;&#1090;%20&#1076;&#1086;&#1088;&#1110;&#1075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uk-UA"/>
              <a:t>Видатки за рахунок
коштів бюджету розвитку 
(тис грн)</a:t>
            </a:r>
          </a:p>
        </c:rich>
      </c:tx>
      <c:layout/>
      <c:spPr>
        <a:noFill/>
        <a:ln w="25400">
          <a:noFill/>
        </a:ln>
      </c:spPr>
    </c:title>
    <c:view3D>
      <c:hPercent val="49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plotArea>
      <c:layout>
        <c:manualLayout>
          <c:layoutTarget val="inner"/>
          <c:xMode val="edge"/>
          <c:yMode val="edge"/>
          <c:x val="1.2797787897323451E-2"/>
          <c:y val="0.23375725916594087"/>
          <c:w val="0.9597783808941267"/>
          <c:h val="0.69433496912272752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3399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3363666004012122E-2"/>
                  <c:y val="0.27716322349558475"/>
                </c:manualLayout>
              </c:layout>
              <c:showVal val="1"/>
            </c:dLbl>
            <c:dLbl>
              <c:idx val="1"/>
              <c:layout>
                <c:manualLayout>
                  <c:x val="1.4377640617853633E-2"/>
                  <c:y val="0.22991949221792859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uk-UA"/>
              </a:p>
            </c:txPr>
            <c:showVal val="1"/>
          </c:dLbls>
          <c:cat>
            <c:numRef>
              <c:f>видатки!$B$7:$B$8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видатки!$C$7:$C$8</c:f>
              <c:numCache>
                <c:formatCode>#,##0.0</c:formatCode>
                <c:ptCount val="2"/>
                <c:pt idx="0">
                  <c:v>44632.2</c:v>
                </c:pt>
                <c:pt idx="1">
                  <c:v>46100.4</c:v>
                </c:pt>
              </c:numCache>
            </c:numRef>
          </c:val>
        </c:ser>
        <c:dLbls>
          <c:showVal val="1"/>
        </c:dLbls>
        <c:gapWidth val="75"/>
        <c:shape val="cylinder"/>
        <c:axId val="105088896"/>
        <c:axId val="105090432"/>
        <c:axId val="0"/>
      </c:bar3DChart>
      <c:catAx>
        <c:axId val="105088896"/>
        <c:scaling>
          <c:orientation val="minMax"/>
        </c:scaling>
        <c:axPos val="b"/>
        <c:numFmt formatCode="General" sourceLinked="1"/>
        <c:maj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/>
          </a:p>
        </c:txPr>
        <c:crossAx val="105090432"/>
        <c:crosses val="autoZero"/>
        <c:auto val="1"/>
        <c:lblAlgn val="ctr"/>
        <c:lblOffset val="100"/>
        <c:tickLblSkip val="1"/>
        <c:tickMarkSkip val="1"/>
      </c:catAx>
      <c:valAx>
        <c:axId val="105090432"/>
        <c:scaling>
          <c:orientation val="minMax"/>
          <c:max val="42000"/>
          <c:min val="20000"/>
        </c:scaling>
        <c:delete val="1"/>
        <c:axPos val="l"/>
        <c:numFmt formatCode="#,##0.0" sourceLinked="1"/>
        <c:tickLblPos val="none"/>
        <c:crossAx val="105088896"/>
        <c:crosses val="autoZero"/>
        <c:crossBetween val="between"/>
        <c:majorUnit val="500"/>
        <c:minorUnit val="100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 algn="ctr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     Діаграма 12.</a:t>
            </a:r>
          </a:p>
          <a:p>
            <a:pPr algn="ctr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Видатки на благоустрій                                                                                                
 (тис грн)</a:t>
            </a:r>
          </a:p>
        </c:rich>
      </c:tx>
      <c:layout>
        <c:manualLayout>
          <c:xMode val="edge"/>
          <c:yMode val="edge"/>
          <c:x val="0.16435695538057737"/>
          <c:y val="1.1982402403365584E-2"/>
        </c:manualLayout>
      </c:layout>
      <c:spPr>
        <a:noFill/>
        <a:ln w="25400">
          <a:noFill/>
        </a:ln>
      </c:spPr>
    </c:title>
    <c:view3D>
      <c:hPercent val="40"/>
      <c:depthPercent val="100"/>
      <c:rAngAx val="1"/>
    </c:view3D>
    <c:floor>
      <c:spPr>
        <a:noFill/>
        <a:ln w="3175">
          <a:solidFill>
            <a:srgbClr val="000000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8654014847485961E-3"/>
          <c:y val="9.5010293166054707E-2"/>
          <c:w val="0.98449973915016442"/>
          <c:h val="0.79565955243327424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6314025628315739E-2"/>
                  <c:y val="-3.6483349620449461E-2"/>
                </c:manualLayout>
              </c:layout>
              <c:tx>
                <c:rich>
                  <a:bodyPr/>
                  <a:lstStyle/>
                  <a:p>
                    <a:r>
                      <a:rPr lang="uk-UA" b="1"/>
                      <a:t>21 993,4</a:t>
                    </a:r>
                    <a:endParaRPr lang="en-US"/>
                  </a:p>
                </c:rich>
              </c:tx>
            </c:dLbl>
            <c:dLbl>
              <c:idx val="1"/>
              <c:layout>
                <c:manualLayout>
                  <c:x val="6.7329605806040523E-3"/>
                  <c:y val="-2.0101068158122116E-2"/>
                </c:manualLayout>
              </c:layout>
              <c:tx>
                <c:rich>
                  <a:bodyPr/>
                  <a:lstStyle/>
                  <a:p>
                    <a:r>
                      <a:rPr lang="uk-UA" b="1"/>
                      <a:t>27 035,7</a:t>
                    </a:r>
                    <a:endParaRPr lang="en-US"/>
                  </a:p>
                </c:rich>
              </c:tx>
            </c:dLbl>
            <c:dLbl>
              <c:idx val="2"/>
              <c:layout>
                <c:manualLayout>
                  <c:x val="-9.2238668929634747E-3"/>
                  <c:y val="-3.9147646866722334E-2"/>
                </c:manualLayout>
              </c:layout>
              <c:tx>
                <c:rich>
                  <a:bodyPr/>
                  <a:lstStyle/>
                  <a:p>
                    <a:r>
                      <a:rPr lang="en-US" b="1"/>
                      <a:t>1</a:t>
                    </a:r>
                    <a:r>
                      <a:rPr lang="uk-UA" b="1"/>
                      <a:t>7 544,4</a:t>
                    </a:r>
                    <a:endParaRPr lang="en-US"/>
                  </a:p>
                </c:rich>
              </c:tx>
            </c:dLbl>
            <c:dLbl>
              <c:idx val="3"/>
              <c:layout>
                <c:manualLayout>
                  <c:x val="-4.4126976786532386E-2"/>
                  <c:y val="1.6716827630327345E-3"/>
                </c:manualLayout>
              </c:layout>
              <c:tx>
                <c:rich>
                  <a:bodyPr/>
                  <a:lstStyle/>
                  <a:p>
                    <a:pPr algn="ctr">
                      <a:defRPr lang="en-US" sz="1800" b="1" i="0" u="none" strike="noStrike" kern="1200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uk-UA" sz="1800" b="1" i="0" u="none" strike="noStrike" kern="1200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rPr>
                      <a:t>21 993,4</a:t>
                    </a:r>
                    <a:endParaRPr lang="en-US" sz="1800" b="1" i="0" u="none" strike="noStrike" kern="1200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endParaRPr>
                  </a:p>
                </c:rich>
              </c:tx>
              <c:spPr>
                <a:noFill/>
                <a:ln w="25400">
                  <a:noFill/>
                </a:ln>
              </c:spPr>
            </c:dLbl>
            <c:dLbl>
              <c:idx val="4"/>
              <c:layout>
                <c:manualLayout>
                  <c:x val="-5.1174311854981717E-2"/>
                  <c:y val="4.3425353116505708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uk-UA"/>
              </a:p>
            </c:txPr>
            <c:showVal val="1"/>
          </c:dLbls>
          <c:cat>
            <c:numRef>
              <c:f>видатки!$B$106:$B$107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видатки!$C$106:$C$107</c:f>
              <c:numCache>
                <c:formatCode>#,##0.0</c:formatCode>
                <c:ptCount val="2"/>
                <c:pt idx="0">
                  <c:v>21993.4</c:v>
                </c:pt>
                <c:pt idx="1">
                  <c:v>27035.7</c:v>
                </c:pt>
              </c:numCache>
            </c:numRef>
          </c:val>
        </c:ser>
        <c:shape val="pyramid"/>
        <c:axId val="106049920"/>
        <c:axId val="106051456"/>
        <c:axId val="0"/>
      </c:bar3DChart>
      <c:catAx>
        <c:axId val="10604992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/>
          </a:p>
        </c:txPr>
        <c:crossAx val="106051456"/>
        <c:crosses val="autoZero"/>
        <c:auto val="1"/>
        <c:lblAlgn val="r"/>
        <c:lblOffset val="100"/>
        <c:tickLblSkip val="1"/>
        <c:tickMarkSkip val="1"/>
      </c:catAx>
      <c:valAx>
        <c:axId val="106051456"/>
        <c:scaling>
          <c:orientation val="minMax"/>
        </c:scaling>
        <c:delete val="1"/>
        <c:axPos val="l"/>
        <c:numFmt formatCode="#,##0.0" sourceLinked="1"/>
        <c:tickLblPos val="none"/>
        <c:crossAx val="1060499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Діаграма</a:t>
            </a:r>
            <a:r>
              <a:rPr lang="ru-RU" baseline="0"/>
              <a:t> 13.  </a:t>
            </a:r>
          </a:p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baseline="0"/>
              <a:t>  В</a:t>
            </a:r>
            <a:r>
              <a:rPr lang="ru-RU"/>
              <a:t>идатки на проведення робіт, пов'язаних із ремонтом та утриманням доріг
 (тис грн)</a:t>
            </a:r>
          </a:p>
        </c:rich>
      </c:tx>
      <c:layout>
        <c:manualLayout>
          <c:xMode val="edge"/>
          <c:yMode val="edge"/>
          <c:x val="0.12839811023622058"/>
          <c:y val="2.2216719765375259E-2"/>
        </c:manualLayout>
      </c:layout>
      <c:spPr>
        <a:noFill/>
        <a:ln w="25400">
          <a:noFill/>
        </a:ln>
      </c:spPr>
    </c:title>
    <c:view3D>
      <c:hPercent val="41"/>
      <c:depthPercent val="100"/>
      <c:rAngAx val="1"/>
    </c:view3D>
    <c:floor>
      <c:spPr>
        <a:noFill/>
        <a:ln w="3175">
          <a:noFill/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4.7464282946237175E-2"/>
          <c:y val="0.17719021179084421"/>
          <c:w val="0.95144140825642265"/>
          <c:h val="0.74219573553415896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1257863839031991E-2"/>
                  <c:y val="-2.4283885130477138E-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12 212,3</a:t>
                    </a:r>
                  </a:p>
                </c:rich>
              </c:tx>
            </c:dLbl>
            <c:dLbl>
              <c:idx val="1"/>
              <c:layout>
                <c:manualLayout>
                  <c:x val="3.2963241831763496E-2"/>
                  <c:y val="-5.7407518704426903E-2"/>
                </c:manualLayout>
              </c:layout>
              <c:tx>
                <c:rich>
                  <a:bodyPr/>
                  <a:lstStyle/>
                  <a:p>
                    <a:r>
                      <a:rPr lang="uk-UA"/>
                      <a:t>15 054,0</a:t>
                    </a:r>
                  </a:p>
                </c:rich>
              </c:tx>
            </c:dLbl>
            <c:dLbl>
              <c:idx val="2"/>
              <c:layout>
                <c:manualLayout>
                  <c:x val="-2.6419764270715202E-2"/>
                  <c:y val="-1.1706890603355944E-2"/>
                </c:manualLayout>
              </c:layout>
              <c:tx>
                <c:rich>
                  <a:bodyPr/>
                  <a:lstStyle/>
                  <a:p>
                    <a:r>
                      <a:t>9 443,6</a:t>
                    </a:r>
                  </a:p>
                </c:rich>
              </c:tx>
            </c:dLbl>
            <c:dLbl>
              <c:idx val="3"/>
              <c:layout>
                <c:manualLayout>
                  <c:x val="2.3252862433134399E-2"/>
                  <c:y val="-1.5143842694194451E-2"/>
                </c:manualLayout>
              </c:layout>
              <c:tx>
                <c:rich>
                  <a:bodyPr/>
                  <a:lstStyle/>
                  <a:p>
                    <a:r>
                      <a:t>12212,3</a:t>
                    </a:r>
                  </a:p>
                </c:rich>
              </c:tx>
            </c:dLbl>
            <c:dLbl>
              <c:idx val="4"/>
              <c:layout>
                <c:manualLayout>
                  <c:x val="5.6938561323798792E-2"/>
                  <c:y val="-9.9048558141709309E-3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uk-UA"/>
              </a:p>
            </c:txPr>
            <c:showVal val="1"/>
          </c:dLbls>
          <c:cat>
            <c:numRef>
              <c:f>видатки!$A$71:$A$72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видатки!$B$71:$B$72</c:f>
              <c:numCache>
                <c:formatCode>#,##0.0</c:formatCode>
                <c:ptCount val="2"/>
                <c:pt idx="0">
                  <c:v>12212.3</c:v>
                </c:pt>
                <c:pt idx="1">
                  <c:v>15054</c:v>
                </c:pt>
              </c:numCache>
            </c:numRef>
          </c:val>
        </c:ser>
        <c:shape val="pyramid"/>
        <c:axId val="106088704"/>
        <c:axId val="105185280"/>
        <c:axId val="0"/>
      </c:bar3DChart>
      <c:catAx>
        <c:axId val="106088704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/>
          </a:p>
        </c:txPr>
        <c:crossAx val="105185280"/>
        <c:crosses val="autoZero"/>
        <c:auto val="1"/>
        <c:lblAlgn val="r"/>
        <c:lblOffset val="100"/>
        <c:tickLblSkip val="1"/>
        <c:tickMarkSkip val="1"/>
      </c:catAx>
      <c:valAx>
        <c:axId val="105185280"/>
        <c:scaling>
          <c:orientation val="minMax"/>
        </c:scaling>
        <c:delete val="1"/>
        <c:axPos val="l"/>
        <c:numFmt formatCode="#,##0.0" sourceLinked="1"/>
        <c:tickLblPos val="none"/>
        <c:crossAx val="106088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9525">
      <a:noFill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2E3B6-1CA9-48AD-879E-4E087F0EA90A}" type="datetimeFigureOut">
              <a:rPr lang="uk-UA" smtClean="0"/>
              <a:pPr/>
              <a:t>01.02.2022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7BD14-1B64-4515-B263-8292EBF2561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2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3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4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5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6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7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155575" y="0"/>
          <a:ext cx="8831263" cy="6858000"/>
        </p:xfrm>
        <a:graphic>
          <a:graphicData uri="http://schemas.openxmlformats.org/presentationml/2006/ole">
            <p:oleObj spid="_x0000_s1026" name="Лист" r:id="rId3" imgW="9163179" imgH="711531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114300" y="590550"/>
          <a:ext cx="8915400" cy="5676900"/>
        </p:xfrm>
        <a:graphic>
          <a:graphicData uri="http://schemas.openxmlformats.org/presentationml/2006/ole">
            <p:oleObj spid="_x0000_s10241" name="Worksheet" r:id="rId3" imgW="8915468" imgH="567702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467545" y="692696"/>
          <a:ext cx="813690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64"/>
          <p:cNvGraphicFramePr>
            <a:graphicFrameLocks/>
          </p:cNvGraphicFramePr>
          <p:nvPr/>
        </p:nvGraphicFramePr>
        <p:xfrm>
          <a:off x="395536" y="548680"/>
          <a:ext cx="8064896" cy="5544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68"/>
          <p:cNvGraphicFramePr>
            <a:graphicFrameLocks/>
          </p:cNvGraphicFramePr>
          <p:nvPr/>
        </p:nvGraphicFramePr>
        <p:xfrm>
          <a:off x="611560" y="332656"/>
          <a:ext cx="7992888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914400" y="53625"/>
          <a:ext cx="7185992" cy="6736868"/>
        </p:xfrm>
        <a:graphic>
          <a:graphicData uri="http://schemas.openxmlformats.org/presentationml/2006/ole">
            <p:oleObj spid="_x0000_s2050" name="Лист" r:id="rId3" imgW="9458435" imgH="886788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639763" y="125584"/>
          <a:ext cx="7676653" cy="6694215"/>
        </p:xfrm>
        <a:graphic>
          <a:graphicData uri="http://schemas.openxmlformats.org/presentationml/2006/ole">
            <p:oleObj spid="_x0000_s3074" name="Лист" r:id="rId3" imgW="9972768" imgH="869643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107504" y="542925"/>
          <a:ext cx="8856984" cy="5704288"/>
        </p:xfrm>
        <a:graphic>
          <a:graphicData uri="http://schemas.openxmlformats.org/presentationml/2006/ole">
            <p:oleObj spid="_x0000_s4098" name="Лист" r:id="rId3" imgW="9763145" imgH="616275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0" y="571500"/>
          <a:ext cx="9144000" cy="5713413"/>
        </p:xfrm>
        <a:graphic>
          <a:graphicData uri="http://schemas.openxmlformats.org/presentationml/2006/ole">
            <p:oleObj spid="_x0000_s5122" name="Лист" r:id="rId3" imgW="9163179" imgH="572454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0" y="762000"/>
          <a:ext cx="9144000" cy="5334000"/>
        </p:xfrm>
        <a:graphic>
          <a:graphicData uri="http://schemas.openxmlformats.org/presentationml/2006/ole">
            <p:oleObj spid="_x0000_s6146" name="Лист" r:id="rId3" imgW="9867956" imgH="576261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833438" y="0"/>
          <a:ext cx="7477125" cy="6858000"/>
        </p:xfrm>
        <a:graphic>
          <a:graphicData uri="http://schemas.openxmlformats.org/presentationml/2006/ole">
            <p:oleObj spid="_x0000_s7170" name="Document" r:id="rId3" imgW="7765146" imgH="712110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0" y="623888"/>
          <a:ext cx="9144000" cy="5608637"/>
        </p:xfrm>
        <a:graphic>
          <a:graphicData uri="http://schemas.openxmlformats.org/presentationml/2006/ole">
            <p:oleObj spid="_x0000_s8194" name="Лист" r:id="rId3" imgW="10668090" imgH="654372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-323850" y="0"/>
          <a:ext cx="9877425" cy="7096125"/>
        </p:xfrm>
        <a:graphic>
          <a:graphicData uri="http://schemas.openxmlformats.org/presentationml/2006/ole">
            <p:oleObj spid="_x0000_s9220" name="Worksheet" r:id="rId3" imgW="9877411" imgH="708669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45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Тема Office</vt:lpstr>
      <vt:lpstr>Лист</vt:lpstr>
      <vt:lpstr>Лист Microsoft Office Excel</vt:lpstr>
      <vt:lpstr>Document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FUNMR1</dc:creator>
  <cp:lastModifiedBy>FUNMR1</cp:lastModifiedBy>
  <cp:revision>7</cp:revision>
  <dcterms:created xsi:type="dcterms:W3CDTF">2022-02-01T08:54:42Z</dcterms:created>
  <dcterms:modified xsi:type="dcterms:W3CDTF">2022-02-01T09:42:00Z</dcterms:modified>
</cp:coreProperties>
</file>